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4"/>
  </p:sldMasterIdLst>
  <p:sldIdLst>
    <p:sldId id="266" r:id="rId5"/>
    <p:sldId id="309" r:id="rId6"/>
    <p:sldId id="310" r:id="rId7"/>
    <p:sldId id="325" r:id="rId8"/>
    <p:sldId id="326" r:id="rId9"/>
    <p:sldId id="313" r:id="rId10"/>
    <p:sldId id="315" r:id="rId11"/>
    <p:sldId id="327" r:id="rId12"/>
    <p:sldId id="328" r:id="rId13"/>
    <p:sldId id="329" r:id="rId14"/>
    <p:sldId id="319" r:id="rId15"/>
    <p:sldId id="333" r:id="rId16"/>
    <p:sldId id="332" r:id="rId17"/>
    <p:sldId id="320" r:id="rId18"/>
    <p:sldId id="324" r:id="rId19"/>
    <p:sldId id="323" r:id="rId20"/>
    <p:sldId id="330" r:id="rId21"/>
    <p:sldId id="33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Animation="0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CD8"/>
    <a:srgbClr val="F0F797"/>
    <a:srgbClr val="E4F14D"/>
    <a:srgbClr val="84DD61"/>
    <a:srgbClr val="4DB026"/>
    <a:srgbClr val="F9FFE7"/>
    <a:srgbClr val="FEFFFB"/>
    <a:srgbClr val="F8FEDA"/>
    <a:srgbClr val="F0FDB1"/>
    <a:srgbClr val="EBF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40" autoAdjust="0"/>
    <p:restoredTop sz="94619" autoAdjust="0"/>
  </p:normalViewPr>
  <p:slideViewPr>
    <p:cSldViewPr snapToGrid="0">
      <p:cViewPr varScale="1">
        <p:scale>
          <a:sx n="89" d="100"/>
          <a:sy n="89" d="100"/>
        </p:scale>
        <p:origin x="96" y="1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0320-2455-48AC-8738-DA7828DE4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055CB-90B3-421D-A12C-2C500FC0C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83046-294B-4CF8-9443-011363BA8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FD6A3-9E39-4666-B26F-78DC2C5BC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1FC98-34E3-4177-9C24-8E8B0DCBA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82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E1F2-B595-4FEC-9FF1-970BCF28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5FA17-E6A9-4BEE-BA8A-CE21F60D2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4FDDC-609F-442B-993B-02B34A154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24CED-5A43-45B8-8190-67A2953B2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DB24F-62CA-44B4-AA1F-01026643E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9488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FCFA0E-5A12-410F-9218-BA9ABDECE2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65CF7-F60A-4006-BD7C-8BB028F15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AD857-212E-40F8-A188-CAACB4F9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075C5-1CCA-4E27-B061-05BE78EB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191B4-EA82-4AF0-B0D3-93925B6B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84199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C121-B730-44D0-A06E-F1822945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18E3-A47F-4740-BC1B-29DA00202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6054D-A726-45E5-AA6C-F9EF73ED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83C4F-D2F6-4065-8BC6-924DEB95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032AF-B523-4214-AC10-AD814A50A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55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C350A-8F65-449D-9114-F10428F52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A36FF-6C21-44C8-9441-FCE6CEA16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C7D63-230B-4EBC-9781-5931C49D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8B164-6F5A-4849-9600-D21321C5D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7416B-7266-4F25-BCB5-3D225F53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65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EEC8-6DA8-4297-82DF-FE6EE964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55CC5-AB68-4AD1-8927-CF52C41D3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774C9-B918-4FC2-807C-5D723D51B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F4AEE-CEF9-4CBB-AB9A-65DE117E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05A7E-2F2B-45B7-B549-63CDFAE3C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6A143-0972-4224-A27C-043A74E15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16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0B588-2DE3-4387-B4A9-D9A2A6BFF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0B3C1-7B07-477C-97EE-0EB827CC1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3090F-2C74-4B87-A719-3D39C8530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4A76B-C8C8-406D-AB45-9F07E9573F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87789-2E9E-4B40-8C6F-2E26E5054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A0D77E-60A4-409D-9831-782D26054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1EAE5-D390-4A36-9C3E-48A743BB0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EFD307-2448-4DAD-9907-E8C99EB4D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793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2B951-91E6-41B7-B94F-E5FF4249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7D5ED-6162-4D6D-AFB5-521C70A65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E1DA0-4701-48E3-B3BE-822CF92C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2B10E-7592-4BD3-BCBE-41FF32EE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77A8EE-B981-4063-AB75-FF243581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A3966-7E58-47FE-ADB6-A7B734AD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89F5F-9E3D-4CD0-9AA9-74671BE43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616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BF87-B0FA-4A87-9F55-0BDC1851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7179B-CE19-4E66-8710-3EBD62553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50805-80ED-4ACC-8AF0-DD0DE448C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6024D-37FC-4E8E-B287-3F5AE3E6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AC5FA-41A7-43EF-B129-3B7A57A6E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1FBC7-A47D-4F45-B056-2D810ADB6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806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46D9-463F-449B-B7A1-B493C2D2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C2B94-4285-4EE5-BDAC-DE70A466D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6490D-172B-4789-AE89-7EB54B489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9C899-D396-4C8C-8285-2CA53197C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28153-2046-4FD2-A0A9-C3A9792D6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C3F7E-895E-494A-BC52-B3B18CCC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13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F70651-16F7-44CD-BD87-82EDE9A30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82914-C347-4B6A-9D69-1C96ECAB7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A83E6-9D27-4857-812F-612EED4CBD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16ED0-9677-4F45-9D8F-BAFC9990C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153A9-07EC-4F40-9483-8F6399692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9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8.sv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7.png"/><Relationship Id="rId11" Type="http://schemas.openxmlformats.org/officeDocument/2006/relationships/image" Target="../media/image1.jpeg"/><Relationship Id="rId5" Type="http://schemas.openxmlformats.org/officeDocument/2006/relationships/image" Target="../media/image26.svg"/><Relationship Id="rId10" Type="http://schemas.openxmlformats.org/officeDocument/2006/relationships/image" Target="../media/image2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Sentiment Analysis</a:t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with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000" y="4608021"/>
            <a:ext cx="2236201" cy="497379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By Collin Loo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213CD0A-5986-4697-96F0-70FBC1D773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5"/>
    </mc:Choice>
    <mc:Fallback xmlns="">
      <p:transition spd="slow" advTm="10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4">
            <a:extLst>
              <a:ext uri="{FF2B5EF4-FFF2-40B4-BE49-F238E27FC236}">
                <a16:creationId xmlns:a16="http://schemas.microsoft.com/office/drawing/2014/main" id="{E692B288-2AA4-41CF-86AD-0CB928B5B286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B, Performance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0CFC0-CFDA-44B7-AD4C-C076BE3AAECB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30BDD-BFE7-473F-9E1B-ADF22DD7A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60D228-2464-49CB-A095-5BBE40ECB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892" y="1590673"/>
            <a:ext cx="3719398" cy="3938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1ECFA6-7F27-47C2-A0FB-C005C008D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842" y="1590673"/>
            <a:ext cx="4160609" cy="3948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09A615-BE25-48E9-B2A8-1C1CFD6D7F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0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19"/>
    </mc:Choice>
    <mc:Fallback xmlns="">
      <p:transition spd="slow" advTm="20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2482468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9D221A-52B4-48B4-829F-8FED8D39F555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F169B642-00EB-4815-A302-BAA09F02A45A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Comparison – True Negative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E17C6F5-32F3-47D1-A704-E46ADA730C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FFB32A-64BE-450C-A9F0-40F30A3D2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7294" y="1261343"/>
            <a:ext cx="7964580" cy="48750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0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8"/>
    </mc:Choice>
    <mc:Fallback xmlns="">
      <p:transition spd="slow" advTm="5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2482468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9D221A-52B4-48B4-829F-8FED8D39F555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F169B642-00EB-4815-A302-BAA09F02A45A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Comparison – True Positive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2B586-51B3-4FB1-A318-C2BC9679E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481" y="1198562"/>
            <a:ext cx="8034337" cy="5000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519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8"/>
    </mc:Choice>
    <mc:Fallback xmlns="">
      <p:transition spd="slow" advTm="589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360B463-16E9-43FD-8336-6844613E023A}"/>
              </a:ext>
            </a:extLst>
          </p:cNvPr>
          <p:cNvSpPr/>
          <p:nvPr/>
        </p:nvSpPr>
        <p:spPr>
          <a:xfrm>
            <a:off x="2946400" y="942974"/>
            <a:ext cx="8902700" cy="5705475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C9179EE9-7F24-4CA2-B3BA-92A233616D34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Dash Application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B4CC622-1820-4B48-9330-BF402F8379B4}"/>
              </a:ext>
            </a:extLst>
          </p:cNvPr>
          <p:cNvSpPr/>
          <p:nvPr/>
        </p:nvSpPr>
        <p:spPr>
          <a:xfrm>
            <a:off x="3182643" y="1836098"/>
            <a:ext cx="2638425" cy="1924050"/>
          </a:xfrm>
          <a:prstGeom prst="rightArrow">
            <a:avLst/>
          </a:prstGeom>
          <a:solidFill>
            <a:srgbClr val="96BECE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Data, Word Cloud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695032-6A90-4283-AD25-7A29F7F2A46F}"/>
              </a:ext>
            </a:extLst>
          </p:cNvPr>
          <p:cNvSpPr/>
          <p:nvPr/>
        </p:nvSpPr>
        <p:spPr>
          <a:xfrm>
            <a:off x="3182644" y="4380483"/>
            <a:ext cx="2638425" cy="1924050"/>
          </a:xfrm>
          <a:prstGeom prst="rightArrow">
            <a:avLst/>
          </a:prstGeom>
          <a:solidFill>
            <a:srgbClr val="BBD5D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Data Prediction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B784DA-DCE5-458A-B948-8B1B6368A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481D93B-D454-462D-8A01-70FE927BBE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2EC74-660A-47C8-8CE3-EE5C77A06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313" y="1057571"/>
            <a:ext cx="5650499" cy="55099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42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45"/>
    </mc:Choice>
    <mc:Fallback xmlns="">
      <p:transition spd="slow" advTm="49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360B463-16E9-43FD-8336-6844613E023A}"/>
              </a:ext>
            </a:extLst>
          </p:cNvPr>
          <p:cNvSpPr/>
          <p:nvPr/>
        </p:nvSpPr>
        <p:spPr>
          <a:xfrm>
            <a:off x="2946400" y="942974"/>
            <a:ext cx="8902700" cy="5705475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C9179EE9-7F24-4CA2-B3BA-92A233616D34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Dash Application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B4CC622-1820-4B48-9330-BF402F8379B4}"/>
              </a:ext>
            </a:extLst>
          </p:cNvPr>
          <p:cNvSpPr/>
          <p:nvPr/>
        </p:nvSpPr>
        <p:spPr>
          <a:xfrm>
            <a:off x="3201988" y="1717231"/>
            <a:ext cx="2638425" cy="1924050"/>
          </a:xfrm>
          <a:prstGeom prst="rightArrow">
            <a:avLst/>
          </a:prstGeom>
          <a:solidFill>
            <a:srgbClr val="96BECE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Texts Prediction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695032-6A90-4283-AD25-7A29F7F2A46F}"/>
              </a:ext>
            </a:extLst>
          </p:cNvPr>
          <p:cNvSpPr/>
          <p:nvPr/>
        </p:nvSpPr>
        <p:spPr>
          <a:xfrm>
            <a:off x="3201987" y="4171950"/>
            <a:ext cx="2638425" cy="1924050"/>
          </a:xfrm>
          <a:prstGeom prst="rightArrow">
            <a:avLst/>
          </a:prstGeom>
          <a:solidFill>
            <a:srgbClr val="BBD5D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Upload Download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BFC501-8A06-4A7A-9C59-627C5C609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184" y="1034969"/>
            <a:ext cx="5786628" cy="5480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7B5936-926D-4D84-9CEE-BC305020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7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45"/>
    </mc:Choice>
    <mc:Fallback xmlns="">
      <p:transition spd="slow" advTm="4934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F1584F33-76B9-40B4-8CF6-D276547B3B86}"/>
              </a:ext>
            </a:extLst>
          </p:cNvPr>
          <p:cNvSpPr txBox="1">
            <a:spLocks/>
          </p:cNvSpPr>
          <p:nvPr/>
        </p:nvSpPr>
        <p:spPr>
          <a:xfrm>
            <a:off x="2946400" y="403225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Recommendation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27D712-7DA2-4333-A168-C200234CF3D1}"/>
              </a:ext>
            </a:extLst>
          </p:cNvPr>
          <p:cNvSpPr/>
          <p:nvPr/>
        </p:nvSpPr>
        <p:spPr>
          <a:xfrm>
            <a:off x="3136900" y="1079500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34D66-4992-4361-A3A6-80114BD5422A}"/>
              </a:ext>
            </a:extLst>
          </p:cNvPr>
          <p:cNvSpPr/>
          <p:nvPr/>
        </p:nvSpPr>
        <p:spPr>
          <a:xfrm>
            <a:off x="4182218" y="1523999"/>
            <a:ext cx="2238948" cy="20806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Customer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A51C0D-5508-42E8-8F4A-708C65283C3E}"/>
              </a:ext>
            </a:extLst>
          </p:cNvPr>
          <p:cNvSpPr/>
          <p:nvPr/>
        </p:nvSpPr>
        <p:spPr>
          <a:xfrm>
            <a:off x="7585647" y="1523999"/>
            <a:ext cx="2238948" cy="20806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Market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Research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EA460-775B-4D5C-98F4-6725E4DD8687}"/>
              </a:ext>
            </a:extLst>
          </p:cNvPr>
          <p:cNvSpPr/>
          <p:nvPr/>
        </p:nvSpPr>
        <p:spPr>
          <a:xfrm>
            <a:off x="4182217" y="4020560"/>
            <a:ext cx="2238949" cy="20806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Social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Media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Monitoring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C1CA82-7F0D-4914-98C2-005A6AAC8FFF}"/>
              </a:ext>
            </a:extLst>
          </p:cNvPr>
          <p:cNvSpPr/>
          <p:nvPr/>
        </p:nvSpPr>
        <p:spPr>
          <a:xfrm>
            <a:off x="7585647" y="4020561"/>
            <a:ext cx="2238948" cy="20806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Product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Analytics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79D1E2-D8CE-4EBA-A885-E5157DA90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299" y="4178301"/>
            <a:ext cx="358913" cy="317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9923CA-464C-4C61-8576-EA9D40AE8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463" y="1652302"/>
            <a:ext cx="470263" cy="342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2BA6C6-A806-4382-8347-A9D987BA7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1037" y="1627295"/>
            <a:ext cx="356175" cy="4113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E91330-3456-492E-8A43-D5C500C8F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400" y="4178301"/>
            <a:ext cx="295275" cy="29330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CEA0904-1A5C-450E-A8CA-F6E20FF486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44D486-53D3-49E4-A372-17080CADCE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5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55"/>
    </mc:Choice>
    <mc:Fallback xmlns="">
      <p:transition spd="slow" advTm="60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00600182-0F9D-4AA0-9870-6603BCA16ADD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798731-6DE5-4D36-BA0A-D9E233C5BB51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A92470F7-4019-49D8-AA55-C899774AB061}"/>
              </a:ext>
            </a:extLst>
          </p:cNvPr>
          <p:cNvSpPr/>
          <p:nvPr/>
        </p:nvSpPr>
        <p:spPr>
          <a:xfrm>
            <a:off x="3106352" y="1554162"/>
            <a:ext cx="3181543" cy="4289425"/>
          </a:xfrm>
          <a:prstGeom prst="parallelogram">
            <a:avLst/>
          </a:prstGeom>
          <a:solidFill>
            <a:srgbClr val="9AD2A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Short time to train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DEFA2DAE-1770-4E49-9B80-FB18EA9B6198}"/>
              </a:ext>
            </a:extLst>
          </p:cNvPr>
          <p:cNvSpPr/>
          <p:nvPr/>
        </p:nvSpPr>
        <p:spPr>
          <a:xfrm>
            <a:off x="5629275" y="1554162"/>
            <a:ext cx="3181543" cy="4289425"/>
          </a:xfrm>
          <a:prstGeom prst="parallelogram">
            <a:avLst/>
          </a:prstGeom>
          <a:solidFill>
            <a:srgbClr val="B1DDB7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Simple Neural Network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67265E3-8CA0-42C8-B97B-32D5606DCDE9}"/>
              </a:ext>
            </a:extLst>
          </p:cNvPr>
          <p:cNvSpPr/>
          <p:nvPr/>
        </p:nvSpPr>
        <p:spPr>
          <a:xfrm>
            <a:off x="8152198" y="1554162"/>
            <a:ext cx="3181543" cy="4289425"/>
          </a:xfrm>
          <a:prstGeom prst="parallelogram">
            <a:avLst/>
          </a:prstGeom>
          <a:solidFill>
            <a:srgbClr val="CDE9D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79% to 86% True Negative and 97 % True Positive F1-Score on new data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E5F47D6-2A3B-4E65-B6CC-DF80792B7C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5BFC5-8307-4F60-BFB8-EDAA2FA5A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373" y="0"/>
            <a:ext cx="2481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0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93"/>
    </mc:Choice>
    <mc:Fallback xmlns="">
      <p:transition spd="slow" advTm="23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00600182-0F9D-4AA0-9870-6603BCA16ADD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Future 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798731-6DE5-4D36-BA0A-D9E233C5BB51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5B382B-BA17-4031-9350-439B6C51E038}"/>
              </a:ext>
            </a:extLst>
          </p:cNvPr>
          <p:cNvSpPr/>
          <p:nvPr/>
        </p:nvSpPr>
        <p:spPr>
          <a:xfrm>
            <a:off x="3026054" y="1026320"/>
            <a:ext cx="2561701" cy="2400300"/>
          </a:xfrm>
          <a:prstGeom prst="ellipse">
            <a:avLst/>
          </a:prstGeom>
          <a:solidFill>
            <a:srgbClr val="F9FFE7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Alternate Supervised Learning 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28CE56C-FF48-466C-9404-3C60BD6F44CC}"/>
              </a:ext>
            </a:extLst>
          </p:cNvPr>
          <p:cNvSpPr/>
          <p:nvPr/>
        </p:nvSpPr>
        <p:spPr>
          <a:xfrm>
            <a:off x="4934753" y="1853006"/>
            <a:ext cx="2561701" cy="2400300"/>
          </a:xfrm>
          <a:prstGeom prst="ellipse">
            <a:avLst/>
          </a:prstGeom>
          <a:solidFill>
            <a:srgbClr val="F8FEDA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Google Word2Vec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4CDC2E-C725-4AF6-AF7B-1B54C0B3FCC4}"/>
              </a:ext>
            </a:extLst>
          </p:cNvPr>
          <p:cNvSpPr/>
          <p:nvPr/>
        </p:nvSpPr>
        <p:spPr>
          <a:xfrm>
            <a:off x="6868048" y="2636835"/>
            <a:ext cx="2561701" cy="2400300"/>
          </a:xfrm>
          <a:prstGeom prst="ellipse">
            <a:avLst/>
          </a:prstGeom>
          <a:solidFill>
            <a:srgbClr val="F0FDB1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Word Vector Dimension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85533C-0B67-45C6-BC75-65D06C078FBA}"/>
              </a:ext>
            </a:extLst>
          </p:cNvPr>
          <p:cNvSpPr/>
          <p:nvPr/>
        </p:nvSpPr>
        <p:spPr>
          <a:xfrm>
            <a:off x="8852947" y="3507577"/>
            <a:ext cx="2561701" cy="2400300"/>
          </a:xfrm>
          <a:prstGeom prst="ellipse">
            <a:avLst/>
          </a:prstGeom>
          <a:solidFill>
            <a:srgbClr val="EBFD96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Hidden Layers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22ED0E-6601-4DB8-8223-E6D93A92C1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D9F71-28FC-4BBE-ABF9-B7F2725FB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380"/>
            <a:ext cx="2481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6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71"/>
    </mc:Choice>
    <mc:Fallback xmlns="">
      <p:transition spd="slow" advTm="29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00600182-0F9D-4AA0-9870-6603BCA16ADD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798731-6DE5-4D36-BA0A-D9E233C5BB51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C672F4-63C8-45F3-B023-849DEC1F41C8}"/>
              </a:ext>
            </a:extLst>
          </p:cNvPr>
          <p:cNvSpPr txBox="1"/>
          <p:nvPr/>
        </p:nvSpPr>
        <p:spPr>
          <a:xfrm>
            <a:off x="3276600" y="1219200"/>
            <a:ext cx="80676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Change things</a:t>
            </a:r>
          </a:p>
          <a:p>
            <a:r>
              <a:rPr 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At Flatiron School you learn how the future is being built, so you can change anything, starting with a new career in code, data science, or cybersecurity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26A3F-BEE9-4976-8321-45420434E1C6}"/>
              </a:ext>
            </a:extLst>
          </p:cNvPr>
          <p:cNvSpPr txBox="1"/>
          <p:nvPr/>
        </p:nvSpPr>
        <p:spPr>
          <a:xfrm>
            <a:off x="4611686" y="3483043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Collin Loo</a:t>
            </a:r>
          </a:p>
          <a:p>
            <a:pPr algn="r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collinloo@yahoo</a:t>
            </a:r>
            <a:r>
              <a:rPr lang="en-US" sz="2400" dirty="0">
                <a:solidFill>
                  <a:srgbClr val="0563C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.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com</a:t>
            </a:r>
          </a:p>
          <a:p>
            <a:pPr algn="r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www.linkedin.com/in/collin-loo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C015E2F-A08E-47A3-AE91-7CEB3C5E4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Graphic 13" descr="User" title="Icon - Presenter Name">
            <a:extLst>
              <a:ext uri="{FF2B5EF4-FFF2-40B4-BE49-F238E27FC236}">
                <a16:creationId xmlns:a16="http://schemas.microsoft.com/office/drawing/2014/main" id="{F052B2FA-CB5D-4D12-87E3-75C139A859B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4393" y="3589425"/>
            <a:ext cx="218900" cy="218900"/>
          </a:xfrm>
          <a:prstGeom prst="rect">
            <a:avLst/>
          </a:prstGeom>
        </p:spPr>
      </p:pic>
      <p:pic>
        <p:nvPicPr>
          <p:cNvPr id="15" name="Graphic 14" descr="Envelope" title="Icon Presenter Email">
            <a:extLst>
              <a:ext uri="{FF2B5EF4-FFF2-40B4-BE49-F238E27FC236}">
                <a16:creationId xmlns:a16="http://schemas.microsoft.com/office/drawing/2014/main" id="{908FE1C5-3B27-4C1A-8F6D-7275BB9A70D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94393" y="4016296"/>
            <a:ext cx="218900" cy="218900"/>
          </a:xfrm>
          <a:prstGeom prst="rect">
            <a:avLst/>
          </a:prstGeom>
        </p:spPr>
      </p:pic>
      <p:pic>
        <p:nvPicPr>
          <p:cNvPr id="16" name="Graphic 15" descr="Link">
            <a:extLst>
              <a:ext uri="{FF2B5EF4-FFF2-40B4-BE49-F238E27FC236}">
                <a16:creationId xmlns:a16="http://schemas.microsoft.com/office/drawing/2014/main" id="{7CA3A990-DDC0-449E-89F8-CC9B4578F8E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94393" y="4316194"/>
            <a:ext cx="244786" cy="24478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EE84D27-D2F4-4BC2-AE0A-F775EF40FF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440CC7-81F0-4513-A28D-F9E57157A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8246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4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2482468" cy="685799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01B62638-72E5-4930-B566-9497D64A6A0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946400" y="403225"/>
            <a:ext cx="6096000" cy="5111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What Is Sentiment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FB9759-0E91-400B-A49E-6522468F6BB4}"/>
              </a:ext>
            </a:extLst>
          </p:cNvPr>
          <p:cNvSpPr/>
          <p:nvPr/>
        </p:nvSpPr>
        <p:spPr>
          <a:xfrm>
            <a:off x="3136900" y="1079500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16AD81E-073F-4F1D-9B59-DED8A17DF6D7}"/>
              </a:ext>
            </a:extLst>
          </p:cNvPr>
          <p:cNvSpPr/>
          <p:nvPr/>
        </p:nvSpPr>
        <p:spPr>
          <a:xfrm>
            <a:off x="3314700" y="1346200"/>
            <a:ext cx="8216900" cy="1828800"/>
          </a:xfrm>
          <a:prstGeom prst="downArrow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Stains chalkboard, if you intend on using it again do not use these Don’t buy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37B4AB-30CB-48CC-9F74-05F613FF1B4F}"/>
              </a:ext>
            </a:extLst>
          </p:cNvPr>
          <p:cNvSpPr/>
          <p:nvPr/>
        </p:nvSpPr>
        <p:spPr>
          <a:xfrm>
            <a:off x="6489700" y="3340100"/>
            <a:ext cx="1955800" cy="1231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1E9C8-E54D-4727-A3DB-E6C0D7BCA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825" y="3489325"/>
            <a:ext cx="1047750" cy="93345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0102820-AC39-4F02-98F8-C46726A2FD41}"/>
              </a:ext>
            </a:extLst>
          </p:cNvPr>
          <p:cNvSpPr/>
          <p:nvPr/>
        </p:nvSpPr>
        <p:spPr>
          <a:xfrm>
            <a:off x="8629650" y="3738562"/>
            <a:ext cx="1250950" cy="434975"/>
          </a:xfrm>
          <a:prstGeom prst="rightArrow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F4FB3E6-744E-4BB9-A85A-36DE0F819B4F}"/>
              </a:ext>
            </a:extLst>
          </p:cNvPr>
          <p:cNvSpPr/>
          <p:nvPr/>
        </p:nvSpPr>
        <p:spPr>
          <a:xfrm rot="10800000">
            <a:off x="5054600" y="3738561"/>
            <a:ext cx="1250950" cy="434975"/>
          </a:xfrm>
          <a:prstGeom prst="rightArrow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5B5ED60-A28A-4FA1-9D7B-03D6244718F8}"/>
              </a:ext>
            </a:extLst>
          </p:cNvPr>
          <p:cNvSpPr/>
          <p:nvPr/>
        </p:nvSpPr>
        <p:spPr>
          <a:xfrm rot="5400000">
            <a:off x="7118351" y="4805361"/>
            <a:ext cx="698497" cy="434975"/>
          </a:xfrm>
          <a:prstGeom prst="rightArrow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05E7E1-795A-404E-9371-DB9359FE6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749" y="3489325"/>
            <a:ext cx="1028700" cy="102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F4B99D-42C3-41C0-9D0B-52F688B37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0" y="5429244"/>
            <a:ext cx="1028700" cy="102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4F7B04-ED15-40B0-8B40-C0BF88E33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4750" y="3390106"/>
            <a:ext cx="1028700" cy="102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3FEF988-F904-41B4-B9C3-1A30CA2145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8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32"/>
    </mc:Choice>
    <mc:Fallback xmlns="">
      <p:transition spd="slow" advTm="15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BEE1D3-F052-4DF3-98CB-C4B4B61B3988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5600D-83F3-4FFD-A0C9-4F0D0FAA9557}"/>
              </a:ext>
            </a:extLst>
          </p:cNvPr>
          <p:cNvSpPr txBox="1"/>
          <p:nvPr/>
        </p:nvSpPr>
        <p:spPr>
          <a:xfrm>
            <a:off x="3517900" y="1880447"/>
            <a:ext cx="7993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Classify reviews to identify product weaknesses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3308C6-446C-4D14-8989-10EC095105F1}"/>
              </a:ext>
            </a:extLst>
          </p:cNvPr>
          <p:cNvSpPr txBox="1"/>
          <p:nvPr/>
        </p:nvSpPr>
        <p:spPr>
          <a:xfrm>
            <a:off x="3517900" y="4224902"/>
            <a:ext cx="7235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Develop two machine learning models: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Support-Vector Classification</a:t>
            </a: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Neural Network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18DB6B04-D0E2-463D-B340-8653F53C4C78}"/>
              </a:ext>
            </a:extLst>
          </p:cNvPr>
          <p:cNvSpPr txBox="1">
            <a:spLocks/>
          </p:cNvSpPr>
          <p:nvPr/>
        </p:nvSpPr>
        <p:spPr>
          <a:xfrm>
            <a:off x="3517900" y="1216004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Business Case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97F236E3-0E13-4163-8813-506564E0406F}"/>
              </a:ext>
            </a:extLst>
          </p:cNvPr>
          <p:cNvSpPr txBox="1">
            <a:spLocks/>
          </p:cNvSpPr>
          <p:nvPr/>
        </p:nvSpPr>
        <p:spPr>
          <a:xfrm>
            <a:off x="3517900" y="3445647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68AD9-DC94-4F88-B74B-E6D429B48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8" y="0"/>
            <a:ext cx="2481072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E72906-ED43-40AC-AD98-D0D737D48B93}"/>
              </a:ext>
            </a:extLst>
          </p:cNvPr>
          <p:cNvSpPr txBox="1"/>
          <p:nvPr/>
        </p:nvSpPr>
        <p:spPr>
          <a:xfrm>
            <a:off x="2946400" y="2157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Objectives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D06842F-CD5F-4FA2-AEA1-1CB27FEDC0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0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30"/>
    </mc:Choice>
    <mc:Fallback xmlns="">
      <p:transition spd="slow" advTm="33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BEE1D3-F052-4DF3-98CB-C4B4B61B3988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18DB6B04-D0E2-463D-B340-8653F53C4C78}"/>
              </a:ext>
            </a:extLst>
          </p:cNvPr>
          <p:cNvSpPr txBox="1">
            <a:spLocks/>
          </p:cNvSpPr>
          <p:nvPr/>
        </p:nvSpPr>
        <p:spPr>
          <a:xfrm>
            <a:off x="3517900" y="1216004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Data Source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97F236E3-0E13-4163-8813-506564E0406F}"/>
              </a:ext>
            </a:extLst>
          </p:cNvPr>
          <p:cNvSpPr txBox="1">
            <a:spLocks/>
          </p:cNvSpPr>
          <p:nvPr/>
        </p:nvSpPr>
        <p:spPr>
          <a:xfrm>
            <a:off x="3517900" y="3307895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Data 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F023E-5354-4FDA-8754-38F971052AD3}"/>
              </a:ext>
            </a:extLst>
          </p:cNvPr>
          <p:cNvSpPr txBox="1"/>
          <p:nvPr/>
        </p:nvSpPr>
        <p:spPr>
          <a:xfrm>
            <a:off x="3517900" y="1947956"/>
            <a:ext cx="7654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https://nijianmo.github.io/amazon/index.html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19D8F-6083-4190-BDA9-1845B1A95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D43175-315F-4E86-9267-8133C6290BDB}"/>
              </a:ext>
            </a:extLst>
          </p:cNvPr>
          <p:cNvSpPr txBox="1"/>
          <p:nvPr/>
        </p:nvSpPr>
        <p:spPr>
          <a:xfrm>
            <a:off x="2946400" y="2157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Obtain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5B4BA2-C75C-4F95-A305-2D4819DDFC20}"/>
              </a:ext>
            </a:extLst>
          </p:cNvPr>
          <p:cNvSpPr/>
          <p:nvPr/>
        </p:nvSpPr>
        <p:spPr>
          <a:xfrm>
            <a:off x="8154987" y="4066058"/>
            <a:ext cx="3044825" cy="1574821"/>
          </a:xfrm>
          <a:prstGeom prst="rect">
            <a:avLst/>
          </a:prstGeom>
          <a:solidFill>
            <a:srgbClr val="F9FCD8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3,000 or more reviews per product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93FE7D54-C904-45EE-9E0A-922FB121D7FB}"/>
              </a:ext>
            </a:extLst>
          </p:cNvPr>
          <p:cNvSpPr/>
          <p:nvPr/>
        </p:nvSpPr>
        <p:spPr>
          <a:xfrm>
            <a:off x="5733255" y="4066058"/>
            <a:ext cx="3224213" cy="1574821"/>
          </a:xfrm>
          <a:prstGeom prst="homePlate">
            <a:avLst/>
          </a:prstGeom>
          <a:solidFill>
            <a:srgbClr val="F0F797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134,677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 reviews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EF40115-E4DE-420B-AF76-A6659C6E7CDA}"/>
              </a:ext>
            </a:extLst>
          </p:cNvPr>
          <p:cNvSpPr/>
          <p:nvPr/>
        </p:nvSpPr>
        <p:spPr>
          <a:xfrm>
            <a:off x="3517900" y="4066059"/>
            <a:ext cx="3044825" cy="1574821"/>
          </a:xfrm>
          <a:prstGeom prst="homePlate">
            <a:avLst/>
          </a:prstGeom>
          <a:solidFill>
            <a:srgbClr val="E4F14D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20 office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products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044632B-7B5A-43EA-99D9-02CFB1C80C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7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78"/>
    </mc:Choice>
    <mc:Fallback xmlns="">
      <p:transition spd="slow" advTm="43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BEE1D3-F052-4DF3-98CB-C4B4B61B3988}"/>
              </a:ext>
            </a:extLst>
          </p:cNvPr>
          <p:cNvSpPr/>
          <p:nvPr/>
        </p:nvSpPr>
        <p:spPr>
          <a:xfrm>
            <a:off x="2946400" y="1028700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D21E6CD1-21D1-4CDF-A3D9-B20B98AA337A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396287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Data Exploration, Word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9121C-9496-4260-8066-279E4103C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DA5FD9-E2E6-45BB-BFE6-58E4EEBFC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756" y="1311622"/>
            <a:ext cx="4067175" cy="2552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37FFD6-5D54-4C68-84D0-463987CDA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287" y="3784600"/>
            <a:ext cx="3962400" cy="2562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4E3509-59DD-486F-ACEA-797C5EE407AF}"/>
              </a:ext>
            </a:extLst>
          </p:cNvPr>
          <p:cNvSpPr txBox="1"/>
          <p:nvPr/>
        </p:nvSpPr>
        <p:spPr>
          <a:xfrm>
            <a:off x="7662259" y="1895474"/>
            <a:ext cx="35867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Bigger font = more frequent words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7E38F3-7765-4A76-9880-2AA8435AA6E0}"/>
              </a:ext>
            </a:extLst>
          </p:cNvPr>
          <p:cNvSpPr txBox="1"/>
          <p:nvPr/>
        </p:nvSpPr>
        <p:spPr>
          <a:xfrm>
            <a:off x="3234531" y="4725357"/>
            <a:ext cx="3962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Quick insight into unstructured texts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6F5D6DF-604D-4E9B-8E34-2A3B8FF2CD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7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04"/>
    </mc:Choice>
    <mc:Fallback xmlns="">
      <p:transition spd="slow" advTm="21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0" y="10"/>
            <a:ext cx="2063931" cy="6857990"/>
          </a:xfrm>
          <a:prstGeom prst="rect">
            <a:avLst/>
          </a:prstGeom>
        </p:spPr>
      </p:pic>
      <p:sp>
        <p:nvSpPr>
          <p:cNvPr id="9" name="Subtitle 4">
            <a:extLst>
              <a:ext uri="{FF2B5EF4-FFF2-40B4-BE49-F238E27FC236}">
                <a16:creationId xmlns:a16="http://schemas.microsoft.com/office/drawing/2014/main" id="{FF56EF0A-2D4B-4055-A757-EFF5EB451731}"/>
              </a:ext>
            </a:extLst>
          </p:cNvPr>
          <p:cNvSpPr txBox="1">
            <a:spLocks/>
          </p:cNvSpPr>
          <p:nvPr/>
        </p:nvSpPr>
        <p:spPr>
          <a:xfrm>
            <a:off x="2946400" y="403225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Text Processing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628392-3D27-454D-BD29-16B4D85BDD3D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E94481B-9E17-4482-ACF2-F0CA0BC59BA7}"/>
              </a:ext>
            </a:extLst>
          </p:cNvPr>
          <p:cNvSpPr/>
          <p:nvPr/>
        </p:nvSpPr>
        <p:spPr>
          <a:xfrm>
            <a:off x="3822157" y="1476375"/>
            <a:ext cx="1390650" cy="1314450"/>
          </a:xfrm>
          <a:prstGeom prst="ellipse">
            <a:avLst/>
          </a:prstGeom>
          <a:solidFill>
            <a:srgbClr val="FD886E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&lt;   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532A2B1-EB88-4DCF-B18E-DD5EC59E3A49}"/>
              </a:ext>
            </a:extLst>
          </p:cNvPr>
          <p:cNvSpPr/>
          <p:nvPr/>
        </p:nvSpPr>
        <p:spPr>
          <a:xfrm>
            <a:off x="7302319" y="1495425"/>
            <a:ext cx="1390650" cy="1314450"/>
          </a:xfrm>
          <a:prstGeom prst="ellipse">
            <a:avLst/>
          </a:prstGeom>
          <a:solidFill>
            <a:srgbClr val="A6D3A2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,#!…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A2BB56-C7E8-4A63-9EE9-A443AB210352}"/>
              </a:ext>
            </a:extLst>
          </p:cNvPr>
          <p:cNvSpPr/>
          <p:nvPr/>
        </p:nvSpPr>
        <p:spPr>
          <a:xfrm>
            <a:off x="9042400" y="1495425"/>
            <a:ext cx="1390650" cy="1314450"/>
          </a:xfrm>
          <a:prstGeom prst="ellipse">
            <a:avLst/>
          </a:prstGeom>
          <a:solidFill>
            <a:srgbClr val="7AB5CB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1,2,3…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1F96B0-5E39-49D4-9954-63DB6BC592B4}"/>
              </a:ext>
            </a:extLst>
          </p:cNvPr>
          <p:cNvSpPr/>
          <p:nvPr/>
        </p:nvSpPr>
        <p:spPr>
          <a:xfrm>
            <a:off x="5562238" y="1476375"/>
            <a:ext cx="1390650" cy="1314450"/>
          </a:xfrm>
          <a:prstGeom prst="ellipse">
            <a:avLst/>
          </a:prstGeom>
          <a:solidFill>
            <a:srgbClr val="FFFFDE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IS, PUT... 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700ACD1-AC68-4C2E-ACBE-34851C6E5CB3}"/>
              </a:ext>
            </a:extLst>
          </p:cNvPr>
          <p:cNvSpPr/>
          <p:nvPr/>
        </p:nvSpPr>
        <p:spPr>
          <a:xfrm>
            <a:off x="4749981" y="3989389"/>
            <a:ext cx="1390650" cy="1314450"/>
          </a:xfrm>
          <a:prstGeom prst="ellipse">
            <a:avLst/>
          </a:prstGeom>
          <a:solidFill>
            <a:srgbClr val="C2E9DB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A, I …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8AD773-B5E0-4F60-9F58-F91F7F90DFBF}"/>
              </a:ext>
            </a:extLst>
          </p:cNvPr>
          <p:cNvSpPr/>
          <p:nvPr/>
        </p:nvSpPr>
        <p:spPr>
          <a:xfrm>
            <a:off x="6587763" y="3989389"/>
            <a:ext cx="1390650" cy="1314450"/>
          </a:xfrm>
          <a:prstGeom prst="ellipse">
            <a:avLst/>
          </a:prstGeom>
          <a:solidFill>
            <a:srgbClr val="FEF7B4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‘    ‘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  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5BFD37-ADA2-4CEF-B03E-6AA0F7C04E0A}"/>
              </a:ext>
            </a:extLst>
          </p:cNvPr>
          <p:cNvSpPr/>
          <p:nvPr/>
        </p:nvSpPr>
        <p:spPr>
          <a:xfrm>
            <a:off x="8425545" y="3989389"/>
            <a:ext cx="1390650" cy="1314450"/>
          </a:xfrm>
          <a:prstGeom prst="ellipse">
            <a:avLst/>
          </a:prstGeom>
          <a:solidFill>
            <a:srgbClr val="DF5440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Was = 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DE120-B3A8-4E0D-9633-CEA2B7780A5E}"/>
              </a:ext>
            </a:extLst>
          </p:cNvPr>
          <p:cNvSpPr txBox="1"/>
          <p:nvPr/>
        </p:nvSpPr>
        <p:spPr>
          <a:xfrm>
            <a:off x="4030913" y="2962281"/>
            <a:ext cx="973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HTML Tags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8CD32E-6A3B-4A2F-AE89-A52CEAFCAB6C}"/>
              </a:ext>
            </a:extLst>
          </p:cNvPr>
          <p:cNvSpPr txBox="1"/>
          <p:nvPr/>
        </p:nvSpPr>
        <p:spPr>
          <a:xfrm>
            <a:off x="5770994" y="2964138"/>
            <a:ext cx="973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Stop</a:t>
            </a:r>
          </a:p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Words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2BD946-26F1-405A-A2B8-F154ACC3AFC5}"/>
              </a:ext>
            </a:extLst>
          </p:cNvPr>
          <p:cNvSpPr txBox="1"/>
          <p:nvPr/>
        </p:nvSpPr>
        <p:spPr>
          <a:xfrm>
            <a:off x="7412001" y="2959962"/>
            <a:ext cx="1181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Punctuations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83DE06-3FCB-4F74-BC7F-7CA52A7CCB44}"/>
              </a:ext>
            </a:extLst>
          </p:cNvPr>
          <p:cNvSpPr txBox="1"/>
          <p:nvPr/>
        </p:nvSpPr>
        <p:spPr>
          <a:xfrm>
            <a:off x="9152082" y="2953924"/>
            <a:ext cx="1181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Digits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8CDBEB-404C-4DAF-862A-220569C047A0}"/>
              </a:ext>
            </a:extLst>
          </p:cNvPr>
          <p:cNvSpPr txBox="1"/>
          <p:nvPr/>
        </p:nvSpPr>
        <p:spPr>
          <a:xfrm>
            <a:off x="4854359" y="5425491"/>
            <a:ext cx="1181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Single</a:t>
            </a:r>
          </a:p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Letter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FA81AA-B17A-4A58-9F01-B98BE80A23F9}"/>
              </a:ext>
            </a:extLst>
          </p:cNvPr>
          <p:cNvSpPr txBox="1"/>
          <p:nvPr/>
        </p:nvSpPr>
        <p:spPr>
          <a:xfrm>
            <a:off x="6692141" y="5425491"/>
            <a:ext cx="1181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Spaces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3C7D5C-F85B-45BA-B54E-2105B76E0F9F}"/>
              </a:ext>
            </a:extLst>
          </p:cNvPr>
          <p:cNvSpPr txBox="1"/>
          <p:nvPr/>
        </p:nvSpPr>
        <p:spPr>
          <a:xfrm>
            <a:off x="8553673" y="5409256"/>
            <a:ext cx="1181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Lemmatization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2C9F9A-4481-446F-8D39-ACD192B731AC}"/>
              </a:ext>
            </a:extLst>
          </p:cNvPr>
          <p:cNvCxnSpPr>
            <a:stCxn id="2" idx="7"/>
            <a:endCxn id="2" idx="3"/>
          </p:cNvCxnSpPr>
          <p:nvPr/>
        </p:nvCxnSpPr>
        <p:spPr>
          <a:xfrm flipH="1">
            <a:off x="4025813" y="1668872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34257A-E658-407E-8588-2BF8EC3D9836}"/>
              </a:ext>
            </a:extLst>
          </p:cNvPr>
          <p:cNvCxnSpPr/>
          <p:nvPr/>
        </p:nvCxnSpPr>
        <p:spPr>
          <a:xfrm flipH="1">
            <a:off x="5760793" y="1668872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476078-26DF-46F5-87D9-6E1A566C8117}"/>
              </a:ext>
            </a:extLst>
          </p:cNvPr>
          <p:cNvCxnSpPr/>
          <p:nvPr/>
        </p:nvCxnSpPr>
        <p:spPr>
          <a:xfrm flipH="1">
            <a:off x="7505975" y="1668872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592741-FCEC-42B2-9736-45D7AE143571}"/>
              </a:ext>
            </a:extLst>
          </p:cNvPr>
          <p:cNvCxnSpPr/>
          <p:nvPr/>
        </p:nvCxnSpPr>
        <p:spPr>
          <a:xfrm flipH="1">
            <a:off x="9243898" y="1671635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AFCB45A-0AD1-4A04-997E-168C4A39EFF7}"/>
              </a:ext>
            </a:extLst>
          </p:cNvPr>
          <p:cNvCxnSpPr/>
          <p:nvPr/>
        </p:nvCxnSpPr>
        <p:spPr>
          <a:xfrm flipH="1">
            <a:off x="6791419" y="4181886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95EFB2-0937-4E3D-9983-A6BBC48520B4}"/>
              </a:ext>
            </a:extLst>
          </p:cNvPr>
          <p:cNvCxnSpPr/>
          <p:nvPr/>
        </p:nvCxnSpPr>
        <p:spPr>
          <a:xfrm flipH="1">
            <a:off x="4953637" y="4181886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C477D560-F0C5-4FA4-9EEA-271C3F40C849}"/>
              </a:ext>
            </a:extLst>
          </p:cNvPr>
          <p:cNvSpPr/>
          <p:nvPr/>
        </p:nvSpPr>
        <p:spPr>
          <a:xfrm>
            <a:off x="5212807" y="1952625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31935C6-5EBC-4932-A666-527217554443}"/>
              </a:ext>
            </a:extLst>
          </p:cNvPr>
          <p:cNvSpPr/>
          <p:nvPr/>
        </p:nvSpPr>
        <p:spPr>
          <a:xfrm>
            <a:off x="6963090" y="1962150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3A55934-C544-423D-811E-8850BAD0AB0C}"/>
              </a:ext>
            </a:extLst>
          </p:cNvPr>
          <p:cNvSpPr/>
          <p:nvPr/>
        </p:nvSpPr>
        <p:spPr>
          <a:xfrm>
            <a:off x="8703171" y="1962150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5898B94-83E7-4D64-9FF2-D1270F16861E}"/>
              </a:ext>
            </a:extLst>
          </p:cNvPr>
          <p:cNvSpPr/>
          <p:nvPr/>
        </p:nvSpPr>
        <p:spPr>
          <a:xfrm>
            <a:off x="6214492" y="4490379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56F79BB-499B-4192-A76D-143EE22B0313}"/>
              </a:ext>
            </a:extLst>
          </p:cNvPr>
          <p:cNvSpPr/>
          <p:nvPr/>
        </p:nvSpPr>
        <p:spPr>
          <a:xfrm>
            <a:off x="8032364" y="4456114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5E0A99A-F51B-4697-8926-BC8204652363}"/>
              </a:ext>
            </a:extLst>
          </p:cNvPr>
          <p:cNvSpPr/>
          <p:nvPr/>
        </p:nvSpPr>
        <p:spPr>
          <a:xfrm>
            <a:off x="4336890" y="4490379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3C56B6A-8F51-4D94-9F15-CEDE5A2AD8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8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29"/>
    </mc:Choice>
    <mc:Fallback xmlns="">
      <p:transition spd="slow" advTm="41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97F76-9DED-4611-92B5-4B423CDC7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E692B288-2AA4-41CF-86AD-0CB928B5B286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A, Support-Vector Machine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0CFC0-CFDA-44B7-AD4C-C076BE3AAECB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llout: Right Arrow 3">
            <a:extLst>
              <a:ext uri="{FF2B5EF4-FFF2-40B4-BE49-F238E27FC236}">
                <a16:creationId xmlns:a16="http://schemas.microsoft.com/office/drawing/2014/main" id="{B3A8E2BE-6CBD-48D8-BCAF-28F341BA1BB0}"/>
              </a:ext>
            </a:extLst>
          </p:cNvPr>
          <p:cNvSpPr/>
          <p:nvPr/>
        </p:nvSpPr>
        <p:spPr>
          <a:xfrm>
            <a:off x="3302000" y="1181100"/>
            <a:ext cx="2676525" cy="2609850"/>
          </a:xfrm>
          <a:prstGeom prst="rightArrowCallout">
            <a:avLst/>
          </a:prstGeom>
          <a:solidFill>
            <a:srgbClr val="6DA9EE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Train &amp; Test Data</a:t>
            </a:r>
          </a:p>
        </p:txBody>
      </p:sp>
      <p:sp>
        <p:nvSpPr>
          <p:cNvPr id="10" name="Callout: Right Arrow 9">
            <a:extLst>
              <a:ext uri="{FF2B5EF4-FFF2-40B4-BE49-F238E27FC236}">
                <a16:creationId xmlns:a16="http://schemas.microsoft.com/office/drawing/2014/main" id="{0EBDE804-560B-41F5-B65B-D1A86AB12572}"/>
              </a:ext>
            </a:extLst>
          </p:cNvPr>
          <p:cNvSpPr/>
          <p:nvPr/>
        </p:nvSpPr>
        <p:spPr>
          <a:xfrm>
            <a:off x="5994400" y="1181100"/>
            <a:ext cx="2676525" cy="2609850"/>
          </a:xfrm>
          <a:prstGeom prst="rightArrowCallout">
            <a:avLst/>
          </a:prstGeom>
          <a:solidFill>
            <a:srgbClr val="8FBEF9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Text to Matrix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EB98B1C0-3D7E-4C37-A62E-C7A95C891544}"/>
              </a:ext>
            </a:extLst>
          </p:cNvPr>
          <p:cNvSpPr/>
          <p:nvPr/>
        </p:nvSpPr>
        <p:spPr>
          <a:xfrm>
            <a:off x="8670925" y="1304925"/>
            <a:ext cx="2520949" cy="2952750"/>
          </a:xfrm>
          <a:prstGeom prst="downArrowCallout">
            <a:avLst/>
          </a:prstGeom>
          <a:solidFill>
            <a:srgbClr val="B0CEFC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Grid Search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11722D-08F8-45EB-9CBE-7EB083F5CAEB}"/>
              </a:ext>
            </a:extLst>
          </p:cNvPr>
          <p:cNvSpPr/>
          <p:nvPr/>
        </p:nvSpPr>
        <p:spPr>
          <a:xfrm>
            <a:off x="5432425" y="4422775"/>
            <a:ext cx="2520949" cy="1924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Evaluation</a:t>
            </a: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3D6B38B3-338E-498D-8933-60EB3CFCC5FC}"/>
              </a:ext>
            </a:extLst>
          </p:cNvPr>
          <p:cNvSpPr/>
          <p:nvPr/>
        </p:nvSpPr>
        <p:spPr>
          <a:xfrm>
            <a:off x="7953374" y="4268787"/>
            <a:ext cx="3238499" cy="2078038"/>
          </a:xfrm>
          <a:prstGeom prst="leftArrowCallout">
            <a:avLst/>
          </a:prstGeom>
          <a:solidFill>
            <a:srgbClr val="D7E4F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Train Model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6FD1AAD-FF74-4EB6-B5C9-8790F51980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6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59"/>
    </mc:Choice>
    <mc:Fallback xmlns="">
      <p:transition spd="slow" advTm="54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4">
            <a:extLst>
              <a:ext uri="{FF2B5EF4-FFF2-40B4-BE49-F238E27FC236}">
                <a16:creationId xmlns:a16="http://schemas.microsoft.com/office/drawing/2014/main" id="{E692B288-2AA4-41CF-86AD-0CB928B5B286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A, Performance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0CFC0-CFDA-44B7-AD4C-C076BE3AAECB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05D85-3478-44C9-BFF4-EAF307885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ADEF0D-66D5-429B-AFED-50934F2AB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724" y="1590674"/>
            <a:ext cx="3920935" cy="3938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512E456-3F60-421A-AEF0-C311ABF8D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808" y="1590674"/>
            <a:ext cx="4264676" cy="3938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89ED65-D915-42F9-8F1F-D16F11BB03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8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03"/>
    </mc:Choice>
    <mc:Fallback xmlns="">
      <p:transition spd="slow" advTm="46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4">
            <a:extLst>
              <a:ext uri="{FF2B5EF4-FFF2-40B4-BE49-F238E27FC236}">
                <a16:creationId xmlns:a16="http://schemas.microsoft.com/office/drawing/2014/main" id="{E692B288-2AA4-41CF-86AD-0CB928B5B286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B, Neural Network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0CFC0-CFDA-44B7-AD4C-C076BE3AAECB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llout: Right Arrow 3">
            <a:extLst>
              <a:ext uri="{FF2B5EF4-FFF2-40B4-BE49-F238E27FC236}">
                <a16:creationId xmlns:a16="http://schemas.microsoft.com/office/drawing/2014/main" id="{B3A8E2BE-6CBD-48D8-BCAF-28F341BA1BB0}"/>
              </a:ext>
            </a:extLst>
          </p:cNvPr>
          <p:cNvSpPr/>
          <p:nvPr/>
        </p:nvSpPr>
        <p:spPr>
          <a:xfrm>
            <a:off x="3302000" y="1181100"/>
            <a:ext cx="2676525" cy="2609850"/>
          </a:xfrm>
          <a:prstGeom prst="rightArrowCallout">
            <a:avLst/>
          </a:prstGeom>
          <a:solidFill>
            <a:srgbClr val="CFDA3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Train &amp; Test Data</a:t>
            </a:r>
          </a:p>
        </p:txBody>
      </p:sp>
      <p:sp>
        <p:nvSpPr>
          <p:cNvPr id="10" name="Callout: Right Arrow 9">
            <a:extLst>
              <a:ext uri="{FF2B5EF4-FFF2-40B4-BE49-F238E27FC236}">
                <a16:creationId xmlns:a16="http://schemas.microsoft.com/office/drawing/2014/main" id="{0EBDE804-560B-41F5-B65B-D1A86AB12572}"/>
              </a:ext>
            </a:extLst>
          </p:cNvPr>
          <p:cNvSpPr/>
          <p:nvPr/>
        </p:nvSpPr>
        <p:spPr>
          <a:xfrm>
            <a:off x="5994400" y="1181100"/>
            <a:ext cx="2676525" cy="2609850"/>
          </a:xfrm>
          <a:prstGeom prst="rightArrowCallout">
            <a:avLst/>
          </a:prstGeom>
          <a:solidFill>
            <a:srgbClr val="D9E268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Embedded Layer with </a:t>
            </a:r>
            <a:r>
              <a:rPr lang="en-US" sz="28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GloVe</a:t>
            </a:r>
            <a:endParaRPr lang="en-US" sz="28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EB98B1C0-3D7E-4C37-A62E-C7A95C891544}"/>
              </a:ext>
            </a:extLst>
          </p:cNvPr>
          <p:cNvSpPr/>
          <p:nvPr/>
        </p:nvSpPr>
        <p:spPr>
          <a:xfrm>
            <a:off x="8670925" y="1304925"/>
            <a:ext cx="2520949" cy="2952750"/>
          </a:xfrm>
          <a:prstGeom prst="downArrowCallout">
            <a:avLst/>
          </a:prstGeom>
          <a:solidFill>
            <a:srgbClr val="E2E98B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Neural Network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11722D-08F8-45EB-9CBE-7EB083F5CAEB}"/>
              </a:ext>
            </a:extLst>
          </p:cNvPr>
          <p:cNvSpPr/>
          <p:nvPr/>
        </p:nvSpPr>
        <p:spPr>
          <a:xfrm>
            <a:off x="5432425" y="4422775"/>
            <a:ext cx="2520949" cy="1924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Evaluation</a:t>
            </a: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3D6B38B3-338E-498D-8933-60EB3CFCC5FC}"/>
              </a:ext>
            </a:extLst>
          </p:cNvPr>
          <p:cNvSpPr/>
          <p:nvPr/>
        </p:nvSpPr>
        <p:spPr>
          <a:xfrm>
            <a:off x="7953374" y="4268787"/>
            <a:ext cx="3238499" cy="2078038"/>
          </a:xfrm>
          <a:prstGeom prst="leftArrowCallout">
            <a:avLst/>
          </a:prstGeom>
          <a:solidFill>
            <a:srgbClr val="ECF0B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Train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C36E0-5635-41DD-83C9-3A328B1CD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57D95FE-F2F3-496D-807C-BC7E5ED6C1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8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88"/>
    </mc:Choice>
    <mc:Fallback xmlns="">
      <p:transition spd="slow" advTm="41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71af3243-3dd4-4a8d-8c0d-dd76da1f02a5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1484</TotalTime>
  <Words>294</Words>
  <Application>Microsoft Office PowerPoint</Application>
  <PresentationFormat>Widescreen</PresentationFormat>
  <Paragraphs>88</Paragraphs>
  <Slides>18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Wingdings</vt:lpstr>
      <vt:lpstr>Office Theme</vt:lpstr>
      <vt:lpstr>Sentiment Analysis with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with Machine Learning</dc:title>
  <dc:creator>Collin Loo</dc:creator>
  <cp:lastModifiedBy>Collin Loo</cp:lastModifiedBy>
  <cp:revision>77</cp:revision>
  <dcterms:created xsi:type="dcterms:W3CDTF">2021-01-16T23:36:37Z</dcterms:created>
  <dcterms:modified xsi:type="dcterms:W3CDTF">2021-03-09T17:35:57Z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